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Corben"/>
      <p:regular r:id="rId13"/>
    </p:embeddedFont>
    <p:embeddedFont>
      <p:font typeface="Corben"/>
      <p:regular r:id="rId14"/>
    </p:embeddedFont>
    <p:embeddedFont>
      <p:font typeface="Nobile"/>
      <p:regular r:id="rId15"/>
    </p:embeddedFont>
    <p:embeddedFont>
      <p:font typeface="Nobile"/>
      <p:regular r:id="rId16"/>
    </p:embeddedFont>
    <p:embeddedFont>
      <p:font typeface="Nobile"/>
      <p:regular r:id="rId17"/>
    </p:embeddedFont>
    <p:embeddedFont>
      <p:font typeface="Nobile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5378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RooMatch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337328"/>
            <a:ext cx="6685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Represented by: Arkadi Doktorovich, Elia Meerson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33530" y="609600"/>
            <a:ext cx="4595098" cy="554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Room Image Retrieval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4433530" y="1496378"/>
            <a:ext cx="9420939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Matching images of the same room is challenging due to visual variations. We address this using embedding based image representations and similarity in a learned feature space.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4433530" y="2809756"/>
            <a:ext cx="9420939" cy="2117050"/>
          </a:xfrm>
          <a:prstGeom prst="roundRect">
            <a:avLst>
              <a:gd name="adj" fmla="val 4398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464010" y="2840236"/>
            <a:ext cx="886778" cy="2056090"/>
          </a:xfrm>
          <a:prstGeom prst="roundRect">
            <a:avLst>
              <a:gd name="adj" fmla="val 6375"/>
            </a:avLst>
          </a:prstGeom>
          <a:solidFill>
            <a:srgbClr val="D2D9F9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7259" y="3702010"/>
            <a:ext cx="332542" cy="3325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572482" y="3061930"/>
            <a:ext cx="3325416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Project Goal</a:t>
            </a:r>
            <a:endParaRPr lang="en-US" sz="2600" dirty="0"/>
          </a:p>
        </p:txBody>
      </p:sp>
      <p:sp>
        <p:nvSpPr>
          <p:cNvPr id="9" name="Text 5"/>
          <p:cNvSpPr/>
          <p:nvPr/>
        </p:nvSpPr>
        <p:spPr>
          <a:xfrm>
            <a:off x="5572482" y="3610570"/>
            <a:ext cx="8029813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goal is to learn image embeddings that enable reliable retrieval of images of the same physical room. Images are ranked by embedding similarity.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4433530" y="5148501"/>
            <a:ext cx="9420939" cy="2471738"/>
          </a:xfrm>
          <a:prstGeom prst="roundRect">
            <a:avLst>
              <a:gd name="adj" fmla="val 3767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4464010" y="5178981"/>
            <a:ext cx="886778" cy="2410778"/>
          </a:xfrm>
          <a:prstGeom prst="roundRect">
            <a:avLst>
              <a:gd name="adj" fmla="val 6375"/>
            </a:avLst>
          </a:prstGeom>
          <a:solidFill>
            <a:srgbClr val="D2D9F9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7259" y="6218039"/>
            <a:ext cx="332542" cy="33254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572482" y="5400675"/>
            <a:ext cx="3325416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Novelty</a:t>
            </a:r>
            <a:endParaRPr lang="en-US" sz="2600" dirty="0"/>
          </a:p>
        </p:txBody>
      </p:sp>
      <p:sp>
        <p:nvSpPr>
          <p:cNvPr id="14" name="Text 9"/>
          <p:cNvSpPr/>
          <p:nvPr/>
        </p:nvSpPr>
        <p:spPr>
          <a:xfrm>
            <a:off x="5572482" y="5949315"/>
            <a:ext cx="8029813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created a synthetic room image dataset with multiple variants per room, changing lighting, decor, and movable objects while preserving room identity. This enables systematic evaluation of exact room retrieval, a task for which no public dataset currently exists.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551" y="472678"/>
            <a:ext cx="5798939" cy="428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Recent Advances in Visual Retrieval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0551" y="1244679"/>
            <a:ext cx="13429298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Recent work studies embedding-based retrieval for identifying the same physical space. Our project evaluates room-level embeddings using synthetic data and Recall@K metrics.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00551" y="1986558"/>
            <a:ext cx="13429298" cy="5770364"/>
          </a:xfrm>
          <a:prstGeom prst="roundRect">
            <a:avLst>
              <a:gd name="adj" fmla="val 124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08171" y="1994178"/>
            <a:ext cx="13414058" cy="7698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80098" y="2104668"/>
            <a:ext cx="189178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work/year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3022640" y="2104668"/>
            <a:ext cx="172831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Task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5101709" y="2104668"/>
            <a:ext cx="230790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Method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7760375" y="2104668"/>
            <a:ext cx="155805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Dataset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9669185" y="2104668"/>
            <a:ext cx="179677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Results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11816715" y="2104668"/>
            <a:ext cx="2033945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Relation to </a:t>
            </a:r>
            <a:endParaRPr lang="en-US" sz="1350" dirty="0"/>
          </a:p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project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08171" y="2764036"/>
            <a:ext cx="13414058" cy="16960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80098" y="2874526"/>
            <a:ext cx="1891784" cy="1097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Breaking the Frame: Visual Place Recognition by Overlap Prediction 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80098" y="4075152"/>
            <a:ext cx="189178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2025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3022640" y="2874526"/>
            <a:ext cx="1728311" cy="1097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 Place Recognition (retrieval under partial overlap)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5101709" y="2874526"/>
            <a:ext cx="2307908" cy="1372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Predicts visual overlap using global embeddings extracted with ViT (DINOv2) and overlap-based scoring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7760375" y="2874526"/>
            <a:ext cx="1558052" cy="823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Large-scale outdoor VPR benchmarks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9669185" y="2874526"/>
            <a:ext cx="1796772" cy="1097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Improves retrieval accuracy when images share only partial visual content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11816715" y="2874526"/>
            <a:ext cx="2033945" cy="1097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Uses global embedding-based retrieval as a baseline and analyzes its limitations.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608171" y="4460081"/>
            <a:ext cx="13414058" cy="14216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80098" y="4570571"/>
            <a:ext cx="1891784" cy="823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AirRoom: Objects Matter in Room Re-Identification 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780098" y="5496758"/>
            <a:ext cx="189178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2025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3022640" y="4570571"/>
            <a:ext cx="1728311" cy="1097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Room Re-Identification (instance-level retrieval)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5101709" y="4570571"/>
            <a:ext cx="2307908" cy="823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global embeddings followed by object-level matching and aggregation</a:t>
            </a:r>
            <a:endParaRPr lang="en-US" sz="1350" dirty="0"/>
          </a:p>
        </p:txBody>
      </p:sp>
      <p:sp>
        <p:nvSpPr>
          <p:cNvPr id="25" name="Text 23"/>
          <p:cNvSpPr/>
          <p:nvPr/>
        </p:nvSpPr>
        <p:spPr>
          <a:xfrm>
            <a:off x="7760375" y="4570571"/>
            <a:ext cx="1558052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MPReID, HMReID, ReplicaReID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9669185" y="4570571"/>
            <a:ext cx="1796772" cy="1097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Achieves state-of-the-art room re-identification performance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11816715" y="4570571"/>
            <a:ext cx="2033945" cy="1097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focuses on retrieving images of the same physical room using embeddings</a:t>
            </a:r>
            <a:endParaRPr lang="en-US" sz="1350" dirty="0"/>
          </a:p>
        </p:txBody>
      </p:sp>
      <p:sp>
        <p:nvSpPr>
          <p:cNvPr id="28" name="Shape 26"/>
          <p:cNvSpPr/>
          <p:nvPr/>
        </p:nvSpPr>
        <p:spPr>
          <a:xfrm>
            <a:off x="608171" y="5881688"/>
            <a:ext cx="13414058" cy="18676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780098" y="5992178"/>
            <a:ext cx="1891784" cy="1097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Patch-NetVLAD: Multi-Scale Fusion of Locally-Global Descriptors </a:t>
            </a:r>
            <a:endParaRPr lang="en-US" sz="1350" dirty="0"/>
          </a:p>
        </p:txBody>
      </p:sp>
      <p:sp>
        <p:nvSpPr>
          <p:cNvPr id="30" name="Text 28"/>
          <p:cNvSpPr/>
          <p:nvPr/>
        </p:nvSpPr>
        <p:spPr>
          <a:xfrm>
            <a:off x="780098" y="7192804"/>
            <a:ext cx="189178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2020</a:t>
            </a:r>
            <a:endParaRPr lang="en-US" sz="1350" dirty="0"/>
          </a:p>
        </p:txBody>
      </p:sp>
      <p:sp>
        <p:nvSpPr>
          <p:cNvPr id="31" name="Text 29"/>
          <p:cNvSpPr/>
          <p:nvPr/>
        </p:nvSpPr>
        <p:spPr>
          <a:xfrm>
            <a:off x="3022640" y="5992178"/>
            <a:ext cx="1728311" cy="823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 Place Recognition / Image Retrieval</a:t>
            </a:r>
            <a:endParaRPr lang="en-US" sz="1350" dirty="0"/>
          </a:p>
        </p:txBody>
      </p:sp>
      <p:sp>
        <p:nvSpPr>
          <p:cNvPr id="32" name="Text 30"/>
          <p:cNvSpPr/>
          <p:nvPr/>
        </p:nvSpPr>
        <p:spPr>
          <a:xfrm>
            <a:off x="5101709" y="5992178"/>
            <a:ext cx="2307908" cy="1097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Embedding-based retrieval combining global image descriptors with local patch aggregation</a:t>
            </a:r>
            <a:endParaRPr lang="en-US" sz="1350" dirty="0"/>
          </a:p>
        </p:txBody>
      </p:sp>
      <p:sp>
        <p:nvSpPr>
          <p:cNvPr id="33" name="Text 31"/>
          <p:cNvSpPr/>
          <p:nvPr/>
        </p:nvSpPr>
        <p:spPr>
          <a:xfrm>
            <a:off x="7760375" y="5992178"/>
            <a:ext cx="1558052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Pitts250k, Tokyo24/7</a:t>
            </a:r>
            <a:endParaRPr lang="en-US" sz="1350" dirty="0"/>
          </a:p>
        </p:txBody>
      </p:sp>
      <p:sp>
        <p:nvSpPr>
          <p:cNvPr id="34" name="Text 32"/>
          <p:cNvSpPr/>
          <p:nvPr/>
        </p:nvSpPr>
        <p:spPr>
          <a:xfrm>
            <a:off x="9669185" y="5992178"/>
            <a:ext cx="1796772" cy="1097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Outperforms global descriptors by incorporating local information</a:t>
            </a:r>
            <a:endParaRPr lang="en-US" sz="1350" dirty="0"/>
          </a:p>
        </p:txBody>
      </p:sp>
      <p:sp>
        <p:nvSpPr>
          <p:cNvPr id="35" name="Text 33"/>
          <p:cNvSpPr/>
          <p:nvPr/>
        </p:nvSpPr>
        <p:spPr>
          <a:xfrm>
            <a:off x="11816715" y="5992178"/>
            <a:ext cx="2033945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Supports embedding-based retrieval for identifying the same place, aligning with our room matching approach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9863"/>
            <a:ext cx="517267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Room Matching Dataset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830467"/>
            <a:ext cx="4196358" cy="5589151"/>
          </a:xfrm>
          <a:prstGeom prst="roundRect">
            <a:avLst>
              <a:gd name="adj" fmla="val 2270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087761"/>
            <a:ext cx="3601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Dataset Description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257817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dataset contains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real room images collected from various sources.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51084" y="3746183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each real room image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synthetic variants were generated with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Stable Diffusion V1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to increase diversity while preserving the same room layout.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51084" y="600289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Each image is assigned a room ID, which acts as the ground truth for evaluation.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1830467"/>
            <a:ext cx="4196358" cy="5589151"/>
          </a:xfrm>
          <a:prstGeom prst="roundRect">
            <a:avLst>
              <a:gd name="adj" fmla="val 2270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74256" y="20877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Labeling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74256" y="257817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Room attributes include lighting, rugs, curtains, wall decor, plants, and clutter.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474256" y="3746183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BASE_PROMPT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- ensures the same room geometry is preserved while decor, lighting, and movable objects are varied.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474256" y="5639991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NEGATIVE_PROMPT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- prevents generating entirely different rooms or altering the room layout.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1830467"/>
            <a:ext cx="4196358" cy="5589151"/>
          </a:xfrm>
          <a:prstGeom prst="roundRect">
            <a:avLst>
              <a:gd name="adj" fmla="val 2270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97427" y="2087761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Dataset </a:t>
            </a:r>
            <a:pPr algn="l"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97427" y="293250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Images are processed through a PyTorch Dataset class.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97427" y="3737610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Each image is resized and center cropped to 224×224 pixels.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897427" y="490561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Images are normalized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DINOv2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embeddings.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897427" y="5710714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dataset provides image tensor, room ID, and index for embedding computation and evaluation.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615" y="573286"/>
            <a:ext cx="9148286" cy="521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DINOv2 Embeddings and Retrieval Evaluation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29615" y="1615559"/>
            <a:ext cx="3127296" cy="390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Baseline Model 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29615" y="2214920"/>
            <a:ext cx="6604754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Pretrained DINOv2 Vision Transformer used as a fixed embedding extractor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9615" y="2954774"/>
            <a:ext cx="6604754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fine-tuning or task specific training (zero shot)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9615" y="3361134"/>
            <a:ext cx="6604754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Each image is mapped to a 768-dimensional embedding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9615" y="3767495"/>
            <a:ext cx="6604754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Embeddings are L2-normalized (equally long)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9615" y="4173855"/>
            <a:ext cx="6604754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Cosine similarity + k-nearest-neighbors used for retrieval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42273" y="4741783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Error Analysis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042273" y="5276017"/>
            <a:ext cx="629209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Prompts that are too weak result in nearly identical images.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42273" y="5682377"/>
            <a:ext cx="6292096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Prompts that are too strong may unintentionally alter the room identity.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42273" y="6422231"/>
            <a:ext cx="6292096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Even a single poorly generated synthetic image can cause Recall@K to fail.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9615" y="4741783"/>
            <a:ext cx="22860" cy="2347436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4" name="Text 12"/>
          <p:cNvSpPr/>
          <p:nvPr/>
        </p:nvSpPr>
        <p:spPr>
          <a:xfrm>
            <a:off x="7850624" y="1615559"/>
            <a:ext cx="3127296" cy="390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Evaluation Protocol</a:t>
            </a:r>
            <a:endParaRPr lang="en-US" sz="2450" dirty="0"/>
          </a:p>
        </p:txBody>
      </p:sp>
      <p:sp>
        <p:nvSpPr>
          <p:cNvPr id="15" name="Text 13"/>
          <p:cNvSpPr/>
          <p:nvPr/>
        </p:nvSpPr>
        <p:spPr>
          <a:xfrm>
            <a:off x="7850624" y="2214920"/>
            <a:ext cx="6057662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Task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Given a query image, retrieve the most similar images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850624" y="2954774"/>
            <a:ext cx="6057662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Ground truth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images with the same room ID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850624" y="3361134"/>
            <a:ext cx="6057662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query is counted as correct only if all top-K retrieved images belong to the same room</a:t>
            </a:r>
            <a:endParaRPr lang="en-US" sz="160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0624" y="4262557"/>
            <a:ext cx="6057662" cy="33922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176" y="653772"/>
            <a:ext cx="3704273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Project Plans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648176" y="1394460"/>
            <a:ext cx="13334048" cy="6181249"/>
          </a:xfrm>
          <a:prstGeom prst="roundRect">
            <a:avLst>
              <a:gd name="adj" fmla="val 125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55796" y="1402080"/>
            <a:ext cx="13318808" cy="5337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41296" y="1520785"/>
            <a:ext cx="178617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Step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3005376" y="1520785"/>
            <a:ext cx="465784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Description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8041124" y="1520785"/>
            <a:ext cx="11936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Deadline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9612630" y="1520785"/>
            <a:ext cx="417683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Expected Outcome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655796" y="1935837"/>
            <a:ext cx="13318808" cy="11264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41296" y="2054543"/>
            <a:ext cx="1786176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Prompt Optimization &amp; Testing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3005376" y="2054543"/>
            <a:ext cx="4657844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 and Test different prompt strengths and attribute combinations to balance visible changes and room identity preservation.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8041124" y="2054543"/>
            <a:ext cx="11936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week 10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9612630" y="2054543"/>
            <a:ext cx="4176832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Stable prompts that consistently generate diverse yet identity preserving room variants.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655796" y="3062288"/>
            <a:ext cx="13318808" cy="11264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41296" y="3180993"/>
            <a:ext cx="178617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Creation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3005376" y="3180993"/>
            <a:ext cx="4657844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Generate synthetic room images using diffusion models and assign room IDs inherited from the original images.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8041124" y="3180993"/>
            <a:ext cx="11936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week 10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9612630" y="3180993"/>
            <a:ext cx="4176832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balanced dataset of ~11,000 images with multiple visual variations per room.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655796" y="4188738"/>
            <a:ext cx="13318808" cy="142279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841296" y="4307443"/>
            <a:ext cx="1786176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 </a:t>
            </a:r>
            <a:endParaRPr lang="en-US" sz="14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Fine-Tuning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3005376" y="4307443"/>
            <a:ext cx="4657844" cy="1185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 with room ID based positive and negative pairs so that images of the same room have closer embeddings, while different rooms are pushed apart.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8041124" y="4307443"/>
            <a:ext cx="11936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week 11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9612630" y="4307443"/>
            <a:ext cx="4176832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Improved embedding space where images of the same room cluster tightly, leading to higher Recall@K on unseen images.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655796" y="5611535"/>
            <a:ext cx="13318808" cy="11264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41296" y="5730240"/>
            <a:ext cx="1786176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Evaluation &amp; Analysis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3005376" y="5730240"/>
            <a:ext cx="4657844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Evaluate the model by measuring how well its embeddings retrieve images of the same room using Recall@K.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8041124" y="5730240"/>
            <a:ext cx="11936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week 11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9612630" y="5730240"/>
            <a:ext cx="4176832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Gain insights into errors caused by visually similar rooms, generation artifacts, or outlier images.</a:t>
            </a:r>
            <a:endParaRPr lang="en-US" sz="1450" dirty="0"/>
          </a:p>
        </p:txBody>
      </p:sp>
      <p:sp>
        <p:nvSpPr>
          <p:cNvPr id="29" name="Shape 27"/>
          <p:cNvSpPr/>
          <p:nvPr/>
        </p:nvSpPr>
        <p:spPr>
          <a:xfrm>
            <a:off x="655796" y="6737985"/>
            <a:ext cx="13318808" cy="8301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841296" y="6856690"/>
            <a:ext cx="1786176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Prepare Final Presentation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3005376" y="6856690"/>
            <a:ext cx="4657844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Summarize methodology, results, and findings. Visualize retrieval examples and evaluation metrics.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8041124" y="6856690"/>
            <a:ext cx="11936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week 12</a:t>
            </a:r>
            <a:endParaRPr lang="en-US" sz="1450" dirty="0"/>
          </a:p>
        </p:txBody>
      </p:sp>
      <p:sp>
        <p:nvSpPr>
          <p:cNvPr id="33" name="Text 31"/>
          <p:cNvSpPr/>
          <p:nvPr/>
        </p:nvSpPr>
        <p:spPr>
          <a:xfrm>
            <a:off x="9612630" y="6856690"/>
            <a:ext cx="4176832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Clear and well structured presentation communicating the project’s results.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2025-12-23T19:47:34Z</dcterms:created>
  <dcterms:modified xsi:type="dcterms:W3CDTF">2025-12-23T19:47:34Z</dcterms:modified>
</cp:coreProperties>
</file>